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sara Wijitharathna" initials="RW" lastIdx="1" clrIdx="0">
    <p:extLst>
      <p:ext uri="{19B8F6BF-5375-455C-9EA6-DF929625EA0E}">
        <p15:presenceInfo xmlns:p15="http://schemas.microsoft.com/office/powerpoint/2012/main" userId="ea06e423cc025b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361D6-F313-47DE-897E-8E9624B824A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D0261E-ABF3-42B5-8D9B-4C5B13E75C80}">
      <dgm:prSet/>
      <dgm:spPr/>
      <dgm:t>
        <a:bodyPr/>
        <a:lstStyle/>
        <a:p>
          <a:r>
            <a:rPr lang="en-US"/>
            <a:t>This controller is based on BLE beacons and Trilateration.</a:t>
          </a:r>
        </a:p>
      </dgm:t>
    </dgm:pt>
    <dgm:pt modelId="{DAB642F0-459D-41A1-8ACF-709F51DCE5B7}" type="parTrans" cxnId="{2A6BF026-2925-48A7-BA6C-D56553509100}">
      <dgm:prSet/>
      <dgm:spPr/>
      <dgm:t>
        <a:bodyPr/>
        <a:lstStyle/>
        <a:p>
          <a:endParaRPr lang="en-US"/>
        </a:p>
      </dgm:t>
    </dgm:pt>
    <dgm:pt modelId="{BF67146C-A806-4B58-BF07-44242A15CE29}" type="sibTrans" cxnId="{2A6BF026-2925-48A7-BA6C-D56553509100}">
      <dgm:prSet/>
      <dgm:spPr/>
      <dgm:t>
        <a:bodyPr/>
        <a:lstStyle/>
        <a:p>
          <a:endParaRPr lang="en-US"/>
        </a:p>
      </dgm:t>
    </dgm:pt>
    <dgm:pt modelId="{9DD8ED54-5E98-4E8E-BC06-607B287F9700}">
      <dgm:prSet/>
      <dgm:spPr/>
      <dgm:t>
        <a:bodyPr/>
        <a:lstStyle/>
        <a:p>
          <a:r>
            <a:rPr lang="en-US"/>
            <a:t>The system will automatically turn a permanent Light ON/OFF whenever someone enters/leaves the room.</a:t>
          </a:r>
        </a:p>
      </dgm:t>
    </dgm:pt>
    <dgm:pt modelId="{789B550C-1C77-406C-AB6B-8A4727B78B36}" type="parTrans" cxnId="{0D239BCC-A422-4C3B-BA0C-3A4278C6F31D}">
      <dgm:prSet/>
      <dgm:spPr/>
      <dgm:t>
        <a:bodyPr/>
        <a:lstStyle/>
        <a:p>
          <a:endParaRPr lang="en-US"/>
        </a:p>
      </dgm:t>
    </dgm:pt>
    <dgm:pt modelId="{5806157B-192F-4DC7-8DED-15034F35D4D2}" type="sibTrans" cxnId="{0D239BCC-A422-4C3B-BA0C-3A4278C6F31D}">
      <dgm:prSet/>
      <dgm:spPr/>
      <dgm:t>
        <a:bodyPr/>
        <a:lstStyle/>
        <a:p>
          <a:endParaRPr lang="en-US"/>
        </a:p>
      </dgm:t>
    </dgm:pt>
    <dgm:pt modelId="{D3177F81-629C-4965-9FDB-32B50BD6A265}">
      <dgm:prSet/>
      <dgm:spPr/>
      <dgm:t>
        <a:bodyPr/>
        <a:lstStyle/>
        <a:p>
          <a:r>
            <a:rPr lang="en-US"/>
            <a:t>A specific position Light (E.g. Table Lamp) will be turned ON/OFF automatically when someone reaches/leaves the specific Area (Around the table).</a:t>
          </a:r>
        </a:p>
      </dgm:t>
    </dgm:pt>
    <dgm:pt modelId="{A694D8E7-2A06-4189-87A3-14692C5294FF}" type="parTrans" cxnId="{892D6717-F643-4169-9F87-95C1230F44B4}">
      <dgm:prSet/>
      <dgm:spPr/>
      <dgm:t>
        <a:bodyPr/>
        <a:lstStyle/>
        <a:p>
          <a:endParaRPr lang="en-US"/>
        </a:p>
      </dgm:t>
    </dgm:pt>
    <dgm:pt modelId="{911B030B-3316-4DC4-93AD-DAC44F851AA8}" type="sibTrans" cxnId="{892D6717-F643-4169-9F87-95C1230F44B4}">
      <dgm:prSet/>
      <dgm:spPr/>
      <dgm:t>
        <a:bodyPr/>
        <a:lstStyle/>
        <a:p>
          <a:endParaRPr lang="en-US"/>
        </a:p>
      </dgm:t>
    </dgm:pt>
    <dgm:pt modelId="{7DC4E0AE-61A6-4317-824D-C7395270C8C2}">
      <dgm:prSet/>
      <dgm:spPr/>
      <dgm:t>
        <a:bodyPr/>
        <a:lstStyle/>
        <a:p>
          <a:r>
            <a:rPr lang="en-US" dirty="0"/>
            <a:t>The user can monitor the system operation using the user friendly Node Red dashboard on their smartphone.</a:t>
          </a:r>
        </a:p>
      </dgm:t>
    </dgm:pt>
    <dgm:pt modelId="{840B90E2-D4D8-4CEF-892C-3794B9B80806}" type="parTrans" cxnId="{B4F39B58-2FEC-4112-B007-C210DE0F3995}">
      <dgm:prSet/>
      <dgm:spPr/>
      <dgm:t>
        <a:bodyPr/>
        <a:lstStyle/>
        <a:p>
          <a:endParaRPr lang="en-US"/>
        </a:p>
      </dgm:t>
    </dgm:pt>
    <dgm:pt modelId="{C98117E9-B0DA-49C1-B18F-BBAE7651A1D1}" type="sibTrans" cxnId="{B4F39B58-2FEC-4112-B007-C210DE0F3995}">
      <dgm:prSet/>
      <dgm:spPr/>
      <dgm:t>
        <a:bodyPr/>
        <a:lstStyle/>
        <a:p>
          <a:endParaRPr lang="en-US"/>
        </a:p>
      </dgm:t>
    </dgm:pt>
    <dgm:pt modelId="{B1C037E4-6EED-4DEE-A044-B937AEE10FFA}" type="pres">
      <dgm:prSet presAssocID="{326361D6-F313-47DE-897E-8E9624B824A8}" presName="linear" presStyleCnt="0">
        <dgm:presLayoutVars>
          <dgm:animLvl val="lvl"/>
          <dgm:resizeHandles val="exact"/>
        </dgm:presLayoutVars>
      </dgm:prSet>
      <dgm:spPr/>
    </dgm:pt>
    <dgm:pt modelId="{4396B470-4DC1-4BE7-A1E6-03EC7A0ED3C6}" type="pres">
      <dgm:prSet presAssocID="{33D0261E-ABF3-42B5-8D9B-4C5B13E75C8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69BFD05-2B6F-43FD-8D1E-930368405F4C}" type="pres">
      <dgm:prSet presAssocID="{BF67146C-A806-4B58-BF07-44242A15CE29}" presName="spacer" presStyleCnt="0"/>
      <dgm:spPr/>
    </dgm:pt>
    <dgm:pt modelId="{3D97672B-F400-47B7-BC8B-77EADD29E1A6}" type="pres">
      <dgm:prSet presAssocID="{9DD8ED54-5E98-4E8E-BC06-607B287F970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29EC48-96C3-4213-8FD9-1925C643EA23}" type="pres">
      <dgm:prSet presAssocID="{5806157B-192F-4DC7-8DED-15034F35D4D2}" presName="spacer" presStyleCnt="0"/>
      <dgm:spPr/>
    </dgm:pt>
    <dgm:pt modelId="{743D7A0E-2A7D-4BF1-B39E-B79E11CC4A6E}" type="pres">
      <dgm:prSet presAssocID="{D3177F81-629C-4965-9FDB-32B50BD6A26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937452A-B3EF-405B-881C-6BA362A2D1D7}" type="pres">
      <dgm:prSet presAssocID="{911B030B-3316-4DC4-93AD-DAC44F851AA8}" presName="spacer" presStyleCnt="0"/>
      <dgm:spPr/>
    </dgm:pt>
    <dgm:pt modelId="{2AD8AD51-F73F-4FEE-A06A-850790A77884}" type="pres">
      <dgm:prSet presAssocID="{7DC4E0AE-61A6-4317-824D-C7395270C8C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92D6717-F643-4169-9F87-95C1230F44B4}" srcId="{326361D6-F313-47DE-897E-8E9624B824A8}" destId="{D3177F81-629C-4965-9FDB-32B50BD6A265}" srcOrd="2" destOrd="0" parTransId="{A694D8E7-2A06-4189-87A3-14692C5294FF}" sibTransId="{911B030B-3316-4DC4-93AD-DAC44F851AA8}"/>
    <dgm:cxn modelId="{2A6BF026-2925-48A7-BA6C-D56553509100}" srcId="{326361D6-F313-47DE-897E-8E9624B824A8}" destId="{33D0261E-ABF3-42B5-8D9B-4C5B13E75C80}" srcOrd="0" destOrd="0" parTransId="{DAB642F0-459D-41A1-8ACF-709F51DCE5B7}" sibTransId="{BF67146C-A806-4B58-BF07-44242A15CE29}"/>
    <dgm:cxn modelId="{1340FB48-34EA-49C9-AC9C-5B14E6BBE761}" type="presOf" srcId="{33D0261E-ABF3-42B5-8D9B-4C5B13E75C80}" destId="{4396B470-4DC1-4BE7-A1E6-03EC7A0ED3C6}" srcOrd="0" destOrd="0" presId="urn:microsoft.com/office/officeart/2005/8/layout/vList2"/>
    <dgm:cxn modelId="{B4F39B58-2FEC-4112-B007-C210DE0F3995}" srcId="{326361D6-F313-47DE-897E-8E9624B824A8}" destId="{7DC4E0AE-61A6-4317-824D-C7395270C8C2}" srcOrd="3" destOrd="0" parTransId="{840B90E2-D4D8-4CEF-892C-3794B9B80806}" sibTransId="{C98117E9-B0DA-49C1-B18F-BBAE7651A1D1}"/>
    <dgm:cxn modelId="{F32CC38E-ACEA-4081-BDAF-EC3518C1D7EF}" type="presOf" srcId="{D3177F81-629C-4965-9FDB-32B50BD6A265}" destId="{743D7A0E-2A7D-4BF1-B39E-B79E11CC4A6E}" srcOrd="0" destOrd="0" presId="urn:microsoft.com/office/officeart/2005/8/layout/vList2"/>
    <dgm:cxn modelId="{2D3F66A2-EB66-47DE-894E-ADA0E6B2F32A}" type="presOf" srcId="{7DC4E0AE-61A6-4317-824D-C7395270C8C2}" destId="{2AD8AD51-F73F-4FEE-A06A-850790A77884}" srcOrd="0" destOrd="0" presId="urn:microsoft.com/office/officeart/2005/8/layout/vList2"/>
    <dgm:cxn modelId="{0D239BCC-A422-4C3B-BA0C-3A4278C6F31D}" srcId="{326361D6-F313-47DE-897E-8E9624B824A8}" destId="{9DD8ED54-5E98-4E8E-BC06-607B287F9700}" srcOrd="1" destOrd="0" parTransId="{789B550C-1C77-406C-AB6B-8A4727B78B36}" sibTransId="{5806157B-192F-4DC7-8DED-15034F35D4D2}"/>
    <dgm:cxn modelId="{F726A0E5-8BAF-4FCB-BFA3-1B6C8CDB3890}" type="presOf" srcId="{326361D6-F313-47DE-897E-8E9624B824A8}" destId="{B1C037E4-6EED-4DEE-A044-B937AEE10FFA}" srcOrd="0" destOrd="0" presId="urn:microsoft.com/office/officeart/2005/8/layout/vList2"/>
    <dgm:cxn modelId="{7E30C1FE-A77C-4872-BEC3-075355A5A3BA}" type="presOf" srcId="{9DD8ED54-5E98-4E8E-BC06-607B287F9700}" destId="{3D97672B-F400-47B7-BC8B-77EADD29E1A6}" srcOrd="0" destOrd="0" presId="urn:microsoft.com/office/officeart/2005/8/layout/vList2"/>
    <dgm:cxn modelId="{46F47D47-C503-451C-85F6-8B9F9BFD1252}" type="presParOf" srcId="{B1C037E4-6EED-4DEE-A044-B937AEE10FFA}" destId="{4396B470-4DC1-4BE7-A1E6-03EC7A0ED3C6}" srcOrd="0" destOrd="0" presId="urn:microsoft.com/office/officeart/2005/8/layout/vList2"/>
    <dgm:cxn modelId="{4F98CC0F-B198-4255-8F31-5CD515C9C3F2}" type="presParOf" srcId="{B1C037E4-6EED-4DEE-A044-B937AEE10FFA}" destId="{A69BFD05-2B6F-43FD-8D1E-930368405F4C}" srcOrd="1" destOrd="0" presId="urn:microsoft.com/office/officeart/2005/8/layout/vList2"/>
    <dgm:cxn modelId="{F6F46CD9-C553-49D9-B984-C25A012B748D}" type="presParOf" srcId="{B1C037E4-6EED-4DEE-A044-B937AEE10FFA}" destId="{3D97672B-F400-47B7-BC8B-77EADD29E1A6}" srcOrd="2" destOrd="0" presId="urn:microsoft.com/office/officeart/2005/8/layout/vList2"/>
    <dgm:cxn modelId="{0AE3186E-5EE5-42F2-9BAA-C6D1A1BA5766}" type="presParOf" srcId="{B1C037E4-6EED-4DEE-A044-B937AEE10FFA}" destId="{7329EC48-96C3-4213-8FD9-1925C643EA23}" srcOrd="3" destOrd="0" presId="urn:microsoft.com/office/officeart/2005/8/layout/vList2"/>
    <dgm:cxn modelId="{CBD59984-DC50-45D5-9E5C-08E7596582FA}" type="presParOf" srcId="{B1C037E4-6EED-4DEE-A044-B937AEE10FFA}" destId="{743D7A0E-2A7D-4BF1-B39E-B79E11CC4A6E}" srcOrd="4" destOrd="0" presId="urn:microsoft.com/office/officeart/2005/8/layout/vList2"/>
    <dgm:cxn modelId="{095B3CCB-CB05-4688-8DDF-58829B224043}" type="presParOf" srcId="{B1C037E4-6EED-4DEE-A044-B937AEE10FFA}" destId="{4937452A-B3EF-405B-881C-6BA362A2D1D7}" srcOrd="5" destOrd="0" presId="urn:microsoft.com/office/officeart/2005/8/layout/vList2"/>
    <dgm:cxn modelId="{BE68E415-54AE-42D8-ACEE-063941BE6EAA}" type="presParOf" srcId="{B1C037E4-6EED-4DEE-A044-B937AEE10FFA}" destId="{2AD8AD51-F73F-4FEE-A06A-850790A7788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8DA419-6CA5-4740-9096-3402BA05BB9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3027C2-4BBD-4E66-9909-376D04945846}">
      <dgm:prSet/>
      <dgm:spPr/>
      <dgm:t>
        <a:bodyPr/>
        <a:lstStyle/>
        <a:p>
          <a:pPr algn="l"/>
          <a:r>
            <a:rPr lang="en-US" u="sng" dirty="0"/>
            <a:t>Improvements</a:t>
          </a:r>
          <a:endParaRPr lang="en-US" dirty="0"/>
        </a:p>
      </dgm:t>
    </dgm:pt>
    <dgm:pt modelId="{9A3F5D0B-4BD3-4D43-A7C2-73C04A90D235}" type="parTrans" cxnId="{16ABD6B1-1403-4A2A-80C5-52E2DE9CFBC6}">
      <dgm:prSet/>
      <dgm:spPr/>
      <dgm:t>
        <a:bodyPr/>
        <a:lstStyle/>
        <a:p>
          <a:endParaRPr lang="en-US"/>
        </a:p>
      </dgm:t>
    </dgm:pt>
    <dgm:pt modelId="{22959986-9492-48E6-9E33-43E9A7D70498}" type="sibTrans" cxnId="{16ABD6B1-1403-4A2A-80C5-52E2DE9CFBC6}">
      <dgm:prSet/>
      <dgm:spPr/>
      <dgm:t>
        <a:bodyPr/>
        <a:lstStyle/>
        <a:p>
          <a:endParaRPr lang="en-US"/>
        </a:p>
      </dgm:t>
    </dgm:pt>
    <dgm:pt modelId="{C2D92745-EDFD-4AE2-82A2-E3BBC43E7C8A}">
      <dgm:prSet/>
      <dgm:spPr>
        <a:noFill/>
      </dgm:spPr>
      <dgm:t>
        <a:bodyPr/>
        <a:lstStyle/>
        <a:p>
          <a:pPr algn="l"/>
          <a:r>
            <a:rPr lang="en-US" dirty="0"/>
            <a:t>Location tracking </a:t>
          </a:r>
        </a:p>
      </dgm:t>
    </dgm:pt>
    <dgm:pt modelId="{EF07F0A0-D3FD-49B6-9251-22656630B4CA}" type="parTrans" cxnId="{B01E8DDB-AC44-4D1A-B981-4399696188B1}">
      <dgm:prSet/>
      <dgm:spPr/>
      <dgm:t>
        <a:bodyPr/>
        <a:lstStyle/>
        <a:p>
          <a:endParaRPr lang="en-US"/>
        </a:p>
      </dgm:t>
    </dgm:pt>
    <dgm:pt modelId="{7901E3AA-76E8-44A9-8068-545289DB16D2}" type="sibTrans" cxnId="{B01E8DDB-AC44-4D1A-B981-4399696188B1}">
      <dgm:prSet/>
      <dgm:spPr/>
      <dgm:t>
        <a:bodyPr/>
        <a:lstStyle/>
        <a:p>
          <a:endParaRPr lang="en-US"/>
        </a:p>
      </dgm:t>
    </dgm:pt>
    <dgm:pt modelId="{7FC79293-492A-4734-9EC0-02ABD044DFE0}">
      <dgm:prSet/>
      <dgm:spPr>
        <a:noFill/>
      </dgm:spPr>
      <dgm:t>
        <a:bodyPr/>
        <a:lstStyle/>
        <a:p>
          <a:pPr algn="l"/>
          <a:r>
            <a:rPr lang="en-US" dirty="0"/>
            <a:t>Location-Based Notifications</a:t>
          </a:r>
        </a:p>
      </dgm:t>
    </dgm:pt>
    <dgm:pt modelId="{23CAEE02-8766-4D17-BD65-91A20423FC3F}" type="parTrans" cxnId="{93C1B259-BF45-46F3-A073-684F8B39A2F3}">
      <dgm:prSet/>
      <dgm:spPr/>
      <dgm:t>
        <a:bodyPr/>
        <a:lstStyle/>
        <a:p>
          <a:endParaRPr lang="en-US"/>
        </a:p>
      </dgm:t>
    </dgm:pt>
    <dgm:pt modelId="{E12F1F76-B262-4D90-8DA7-A0B5EE09BCFC}" type="sibTrans" cxnId="{93C1B259-BF45-46F3-A073-684F8B39A2F3}">
      <dgm:prSet/>
      <dgm:spPr/>
      <dgm:t>
        <a:bodyPr/>
        <a:lstStyle/>
        <a:p>
          <a:endParaRPr lang="en-US"/>
        </a:p>
      </dgm:t>
    </dgm:pt>
    <dgm:pt modelId="{B8F802A2-92C7-4775-A4E2-538BEFCAE437}">
      <dgm:prSet/>
      <dgm:spPr>
        <a:noFill/>
      </dgm:spPr>
      <dgm:t>
        <a:bodyPr/>
        <a:lstStyle/>
        <a:p>
          <a:pPr algn="l"/>
          <a:r>
            <a:rPr lang="en-US" dirty="0"/>
            <a:t>Role-based Indoor Navigation Guide</a:t>
          </a:r>
        </a:p>
      </dgm:t>
    </dgm:pt>
    <dgm:pt modelId="{099DE293-4B02-44F3-AA94-4E35ADD96DC1}" type="parTrans" cxnId="{A4276BE2-FF1F-4958-A640-ACA4720C02D3}">
      <dgm:prSet/>
      <dgm:spPr/>
      <dgm:t>
        <a:bodyPr/>
        <a:lstStyle/>
        <a:p>
          <a:endParaRPr lang="en-US"/>
        </a:p>
      </dgm:t>
    </dgm:pt>
    <dgm:pt modelId="{BB16E653-2257-4765-872A-9B62EB63793D}" type="sibTrans" cxnId="{A4276BE2-FF1F-4958-A640-ACA4720C02D3}">
      <dgm:prSet/>
      <dgm:spPr/>
      <dgm:t>
        <a:bodyPr/>
        <a:lstStyle/>
        <a:p>
          <a:endParaRPr lang="en-US"/>
        </a:p>
      </dgm:t>
    </dgm:pt>
    <dgm:pt modelId="{15F217BF-07E6-473D-91BE-031758DC634B}">
      <dgm:prSet/>
      <dgm:spPr>
        <a:noFill/>
      </dgm:spPr>
      <dgm:t>
        <a:bodyPr/>
        <a:lstStyle/>
        <a:p>
          <a:pPr algn="l"/>
          <a:r>
            <a:rPr lang="en-US" dirty="0"/>
            <a:t>Differential Temperature Control</a:t>
          </a:r>
        </a:p>
      </dgm:t>
    </dgm:pt>
    <dgm:pt modelId="{FD08293D-B678-4961-B84E-E4B640CD5884}" type="parTrans" cxnId="{3A4C49D8-6648-4E61-B34A-0367A54155C3}">
      <dgm:prSet/>
      <dgm:spPr/>
      <dgm:t>
        <a:bodyPr/>
        <a:lstStyle/>
        <a:p>
          <a:endParaRPr lang="en-US"/>
        </a:p>
      </dgm:t>
    </dgm:pt>
    <dgm:pt modelId="{D67D99B9-D978-4F03-A487-CB9B89CB752A}" type="sibTrans" cxnId="{3A4C49D8-6648-4E61-B34A-0367A54155C3}">
      <dgm:prSet/>
      <dgm:spPr/>
      <dgm:t>
        <a:bodyPr/>
        <a:lstStyle/>
        <a:p>
          <a:endParaRPr lang="en-US"/>
        </a:p>
      </dgm:t>
    </dgm:pt>
    <dgm:pt modelId="{24947E15-CDF8-4525-8F74-756857C4C324}" type="pres">
      <dgm:prSet presAssocID="{2E8DA419-6CA5-4740-9096-3402BA05BB9F}" presName="linear" presStyleCnt="0">
        <dgm:presLayoutVars>
          <dgm:animLvl val="lvl"/>
          <dgm:resizeHandles val="exact"/>
        </dgm:presLayoutVars>
      </dgm:prSet>
      <dgm:spPr/>
    </dgm:pt>
    <dgm:pt modelId="{225480B7-25FF-4B4D-B301-C67C365F87E6}" type="pres">
      <dgm:prSet presAssocID="{A83027C2-4BBD-4E66-9909-376D04945846}" presName="parentText" presStyleLbl="node1" presStyleIdx="0" presStyleCnt="1" custLinFactNeighborX="0" custLinFactNeighborY="1709">
        <dgm:presLayoutVars>
          <dgm:chMax val="0"/>
          <dgm:bulletEnabled val="1"/>
        </dgm:presLayoutVars>
      </dgm:prSet>
      <dgm:spPr/>
    </dgm:pt>
    <dgm:pt modelId="{26750C8A-9298-4E2A-A4AC-B75B950752C7}" type="pres">
      <dgm:prSet presAssocID="{A83027C2-4BBD-4E66-9909-376D0494584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F844A19-9319-4B09-974F-1073F1906360}" type="presOf" srcId="{15F217BF-07E6-473D-91BE-031758DC634B}" destId="{26750C8A-9298-4E2A-A4AC-B75B950752C7}" srcOrd="0" destOrd="3" presId="urn:microsoft.com/office/officeart/2005/8/layout/vList2"/>
    <dgm:cxn modelId="{A1AD0921-03FE-4306-AA86-75711699F479}" type="presOf" srcId="{C2D92745-EDFD-4AE2-82A2-E3BBC43E7C8A}" destId="{26750C8A-9298-4E2A-A4AC-B75B950752C7}" srcOrd="0" destOrd="0" presId="urn:microsoft.com/office/officeart/2005/8/layout/vList2"/>
    <dgm:cxn modelId="{5817C735-A3CC-49D0-B484-C58F1BE1E532}" type="presOf" srcId="{A83027C2-4BBD-4E66-9909-376D04945846}" destId="{225480B7-25FF-4B4D-B301-C67C365F87E6}" srcOrd="0" destOrd="0" presId="urn:microsoft.com/office/officeart/2005/8/layout/vList2"/>
    <dgm:cxn modelId="{4D46D63C-0DF5-48E6-8B6A-507F64D10459}" type="presOf" srcId="{B8F802A2-92C7-4775-A4E2-538BEFCAE437}" destId="{26750C8A-9298-4E2A-A4AC-B75B950752C7}" srcOrd="0" destOrd="2" presId="urn:microsoft.com/office/officeart/2005/8/layout/vList2"/>
    <dgm:cxn modelId="{5998D076-E6E9-4181-B290-6A2EB38E8599}" type="presOf" srcId="{2E8DA419-6CA5-4740-9096-3402BA05BB9F}" destId="{24947E15-CDF8-4525-8F74-756857C4C324}" srcOrd="0" destOrd="0" presId="urn:microsoft.com/office/officeart/2005/8/layout/vList2"/>
    <dgm:cxn modelId="{707F8B78-D2A6-4DD7-AF63-4623438A4988}" type="presOf" srcId="{7FC79293-492A-4734-9EC0-02ABD044DFE0}" destId="{26750C8A-9298-4E2A-A4AC-B75B950752C7}" srcOrd="0" destOrd="1" presId="urn:microsoft.com/office/officeart/2005/8/layout/vList2"/>
    <dgm:cxn modelId="{93C1B259-BF45-46F3-A073-684F8B39A2F3}" srcId="{A83027C2-4BBD-4E66-9909-376D04945846}" destId="{7FC79293-492A-4734-9EC0-02ABD044DFE0}" srcOrd="1" destOrd="0" parTransId="{23CAEE02-8766-4D17-BD65-91A20423FC3F}" sibTransId="{E12F1F76-B262-4D90-8DA7-A0B5EE09BCFC}"/>
    <dgm:cxn modelId="{16ABD6B1-1403-4A2A-80C5-52E2DE9CFBC6}" srcId="{2E8DA419-6CA5-4740-9096-3402BA05BB9F}" destId="{A83027C2-4BBD-4E66-9909-376D04945846}" srcOrd="0" destOrd="0" parTransId="{9A3F5D0B-4BD3-4D43-A7C2-73C04A90D235}" sibTransId="{22959986-9492-48E6-9E33-43E9A7D70498}"/>
    <dgm:cxn modelId="{3A4C49D8-6648-4E61-B34A-0367A54155C3}" srcId="{A83027C2-4BBD-4E66-9909-376D04945846}" destId="{15F217BF-07E6-473D-91BE-031758DC634B}" srcOrd="3" destOrd="0" parTransId="{FD08293D-B678-4961-B84E-E4B640CD5884}" sibTransId="{D67D99B9-D978-4F03-A487-CB9B89CB752A}"/>
    <dgm:cxn modelId="{B01E8DDB-AC44-4D1A-B981-4399696188B1}" srcId="{A83027C2-4BBD-4E66-9909-376D04945846}" destId="{C2D92745-EDFD-4AE2-82A2-E3BBC43E7C8A}" srcOrd="0" destOrd="0" parTransId="{EF07F0A0-D3FD-49B6-9251-22656630B4CA}" sibTransId="{7901E3AA-76E8-44A9-8068-545289DB16D2}"/>
    <dgm:cxn modelId="{A4276BE2-FF1F-4958-A640-ACA4720C02D3}" srcId="{A83027C2-4BBD-4E66-9909-376D04945846}" destId="{B8F802A2-92C7-4775-A4E2-538BEFCAE437}" srcOrd="2" destOrd="0" parTransId="{099DE293-4B02-44F3-AA94-4E35ADD96DC1}" sibTransId="{BB16E653-2257-4765-872A-9B62EB63793D}"/>
    <dgm:cxn modelId="{1CE8B905-26AA-4277-8006-B041B66F0749}" type="presParOf" srcId="{24947E15-CDF8-4525-8F74-756857C4C324}" destId="{225480B7-25FF-4B4D-B301-C67C365F87E6}" srcOrd="0" destOrd="0" presId="urn:microsoft.com/office/officeart/2005/8/layout/vList2"/>
    <dgm:cxn modelId="{FF8BD6AB-1A3B-4F4E-9803-5C7F1A6A41A1}" type="presParOf" srcId="{24947E15-CDF8-4525-8F74-756857C4C324}" destId="{26750C8A-9298-4E2A-A4AC-B75B950752C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6B470-4DC1-4BE7-A1E6-03EC7A0ED3C6}">
      <dsp:nvSpPr>
        <dsp:cNvPr id="0" name=""/>
        <dsp:cNvSpPr/>
      </dsp:nvSpPr>
      <dsp:spPr>
        <a:xfrm>
          <a:off x="0" y="195916"/>
          <a:ext cx="6263640" cy="123069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controller is based on BLE beacons and Trilateration.</a:t>
          </a:r>
        </a:p>
      </dsp:txBody>
      <dsp:txXfrm>
        <a:off x="60077" y="255993"/>
        <a:ext cx="6143486" cy="1110539"/>
      </dsp:txXfrm>
    </dsp:sp>
    <dsp:sp modelId="{3D97672B-F400-47B7-BC8B-77EADD29E1A6}">
      <dsp:nvSpPr>
        <dsp:cNvPr id="0" name=""/>
        <dsp:cNvSpPr/>
      </dsp:nvSpPr>
      <dsp:spPr>
        <a:xfrm>
          <a:off x="0" y="1489970"/>
          <a:ext cx="6263640" cy="1230693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system will automatically turn a permanent Light ON/OFF whenever someone enters/leaves the room.</a:t>
          </a:r>
        </a:p>
      </dsp:txBody>
      <dsp:txXfrm>
        <a:off x="60077" y="1550047"/>
        <a:ext cx="6143486" cy="1110539"/>
      </dsp:txXfrm>
    </dsp:sp>
    <dsp:sp modelId="{743D7A0E-2A7D-4BF1-B39E-B79E11CC4A6E}">
      <dsp:nvSpPr>
        <dsp:cNvPr id="0" name=""/>
        <dsp:cNvSpPr/>
      </dsp:nvSpPr>
      <dsp:spPr>
        <a:xfrm>
          <a:off x="0" y="2784023"/>
          <a:ext cx="6263640" cy="1230693"/>
        </a:xfrm>
        <a:prstGeom prst="round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specific position Light (E.g. Table Lamp) will be turned ON/OFF automatically when someone reaches/leaves the specific Area (Around the table).</a:t>
          </a:r>
        </a:p>
      </dsp:txBody>
      <dsp:txXfrm>
        <a:off x="60077" y="2844100"/>
        <a:ext cx="6143486" cy="1110539"/>
      </dsp:txXfrm>
    </dsp:sp>
    <dsp:sp modelId="{2AD8AD51-F73F-4FEE-A06A-850790A77884}">
      <dsp:nvSpPr>
        <dsp:cNvPr id="0" name=""/>
        <dsp:cNvSpPr/>
      </dsp:nvSpPr>
      <dsp:spPr>
        <a:xfrm>
          <a:off x="0" y="4078077"/>
          <a:ext cx="6263640" cy="1230693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user can monitor the system operation using the user friendly Node Red dashboard on their smartphone.</a:t>
          </a:r>
        </a:p>
      </dsp:txBody>
      <dsp:txXfrm>
        <a:off x="60077" y="4138154"/>
        <a:ext cx="6143486" cy="11105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480B7-25FF-4B4D-B301-C67C365F87E6}">
      <dsp:nvSpPr>
        <dsp:cNvPr id="0" name=""/>
        <dsp:cNvSpPr/>
      </dsp:nvSpPr>
      <dsp:spPr>
        <a:xfrm>
          <a:off x="0" y="37993"/>
          <a:ext cx="559381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u="sng" kern="1200" dirty="0"/>
            <a:t>Improvements</a:t>
          </a:r>
          <a:endParaRPr lang="en-US" sz="3100" kern="1200" dirty="0"/>
        </a:p>
      </dsp:txBody>
      <dsp:txXfrm>
        <a:off x="36296" y="74289"/>
        <a:ext cx="5521223" cy="670943"/>
      </dsp:txXfrm>
    </dsp:sp>
    <dsp:sp modelId="{26750C8A-9298-4E2A-A4AC-B75B950752C7}">
      <dsp:nvSpPr>
        <dsp:cNvPr id="0" name=""/>
        <dsp:cNvSpPr/>
      </dsp:nvSpPr>
      <dsp:spPr>
        <a:xfrm>
          <a:off x="0" y="753015"/>
          <a:ext cx="5593815" cy="1668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60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Location tracking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Location-Based Notifications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Role-based Indoor Navigation Guide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Differential Temperature Control</a:t>
          </a:r>
        </a:p>
      </dsp:txBody>
      <dsp:txXfrm>
        <a:off x="0" y="753015"/>
        <a:ext cx="5593815" cy="1668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9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6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2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20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5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4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7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5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7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6753D-D597-48E5-8A6F-E5440F2C6257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641B2-AA47-4A5A-B389-E520B5D49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48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100" b="1" u="sng" dirty="0">
                <a:solidFill>
                  <a:schemeClr val="bg1"/>
                </a:solidFill>
              </a:rPr>
              <a:t>INDOOR POSITIONING WITH BLE BEACONS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25A94C-2FF5-4F70-8953-1172476BF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56100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6F048C7-CCF9-4BCA-8BAA-B89E2BF71B1C}"/>
              </a:ext>
            </a:extLst>
          </p:cNvPr>
          <p:cNvSpPr txBox="1"/>
          <p:nvPr/>
        </p:nvSpPr>
        <p:spPr>
          <a:xfrm>
            <a:off x="524741" y="6125080"/>
            <a:ext cx="115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EN2560</a:t>
            </a:r>
          </a:p>
          <a:p>
            <a:r>
              <a:rPr lang="en-US" dirty="0">
                <a:solidFill>
                  <a:schemeClr val="bg1"/>
                </a:solidFill>
              </a:rPr>
              <a:t>GROUP 06</a:t>
            </a:r>
          </a:p>
        </p:txBody>
      </p:sp>
    </p:spTree>
    <p:extLst>
      <p:ext uri="{BB962C8B-B14F-4D97-AF65-F5344CB8AC3E}">
        <p14:creationId xmlns:p14="http://schemas.microsoft.com/office/powerpoint/2010/main" val="126672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9635" y="2546161"/>
            <a:ext cx="3311785" cy="32215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EFFFF"/>
                </a:solidFill>
              </a:rPr>
              <a:t>The system consists of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EFFFF"/>
                </a:solidFill>
              </a:rPr>
              <a:t>Three ESP32 BLE Beacon scanners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EFFFF"/>
                </a:solidFill>
              </a:rPr>
              <a:t>ESP8266 </a:t>
            </a:r>
            <a:r>
              <a:rPr lang="en-US" sz="1600" dirty="0" err="1">
                <a:solidFill>
                  <a:srgbClr val="FEFFFF"/>
                </a:solidFill>
              </a:rPr>
              <a:t>NodeMCUs</a:t>
            </a:r>
            <a:r>
              <a:rPr lang="en-US" sz="1600" dirty="0">
                <a:solidFill>
                  <a:srgbClr val="FEFFFF"/>
                </a:solidFill>
              </a:rPr>
              <a:t> to control Lights.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EFFFF"/>
                </a:solidFill>
              </a:rPr>
              <a:t>A WIFI access point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EFFFF"/>
                </a:solidFill>
              </a:rPr>
              <a:t>Raspberry Pi model 3B+ to host Node Red &amp; MQTT Broker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EFFFF"/>
                </a:solidFill>
              </a:rPr>
              <a:t>BLE Beacons (Smart phone connected with Beacon Simulator application)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EFFFF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56" y="1401286"/>
            <a:ext cx="6381296" cy="405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7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4">
            <a:extLst>
              <a:ext uri="{FF2B5EF4-FFF2-40B4-BE49-F238E27FC236}">
                <a16:creationId xmlns:a16="http://schemas.microsoft.com/office/drawing/2014/main" id="{D4993743-B10A-433C-9996-3035D2C3A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CD201-E14A-4B1F-9BBB-3621FD83E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22446"/>
          <a:stretch/>
        </p:blipFill>
        <p:spPr>
          <a:xfrm>
            <a:off x="5159758" y="885717"/>
            <a:ext cx="6319845" cy="4105991"/>
          </a:xfrm>
          <a:prstGeom prst="rect">
            <a:avLst/>
          </a:prstGeom>
        </p:spPr>
      </p:pic>
      <p:sp>
        <p:nvSpPr>
          <p:cNvPr id="46" name="Freeform 45">
            <a:extLst>
              <a:ext uri="{FF2B5EF4-FFF2-40B4-BE49-F238E27FC236}">
                <a16:creationId xmlns:a16="http://schemas.microsoft.com/office/drawing/2014/main" id="{BB3B8946-A0AA-42D4-8A24-639DC6EA1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AB1038E6-06EF-4DCB-B52E-D3825C50F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5C7EF35C-8B7D-4026-8F09-8B2B22505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4">
            <a:extLst>
              <a:ext uri="{FF2B5EF4-FFF2-40B4-BE49-F238E27FC236}">
                <a16:creationId xmlns:a16="http://schemas.microsoft.com/office/drawing/2014/main" id="{5F24A71D-C0A9-49AC-B2D1-5A9EA2BD3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348538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4280C55-570C-4284-9850-B2BA33DB6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7033095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280" y="837744"/>
            <a:ext cx="4570278" cy="1205821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rgbClr val="FEFFFF"/>
                </a:solidFill>
              </a:rPr>
              <a:t>Problems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597" y="2344072"/>
            <a:ext cx="10970879" cy="1734693"/>
          </a:xfrm>
          <a:noFill/>
          <a:effectLst>
            <a:outerShdw blurRad="38100" dist="25400" dir="2700000" algn="tl" rotWithShape="0">
              <a:prstClr val="black">
                <a:alpha val="3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dirty="0"/>
              <a:t>Sometimes RSSI readings of three scanners at a position changes rapidly due to noise and interference. </a:t>
            </a:r>
          </a:p>
          <a:p>
            <a:pPr marL="0" indent="0">
              <a:buNone/>
            </a:pPr>
            <a:r>
              <a:rPr lang="en-US" sz="2400" dirty="0"/>
              <a:t>	(Solved by using Median Filtering.)</a:t>
            </a:r>
          </a:p>
          <a:p>
            <a:r>
              <a:rPr lang="en-US" sz="2400" dirty="0"/>
              <a:t>Channel contention due to too many devices accessing the same physical layer.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60" y="4425521"/>
            <a:ext cx="2066064" cy="2138906"/>
          </a:xfrm>
          <a:prstGeom prst="rect">
            <a:avLst/>
          </a:prstGeom>
        </p:spPr>
      </p:pic>
      <p:graphicFrame>
        <p:nvGraphicFramePr>
          <p:cNvPr id="51" name="TextBox 3">
            <a:extLst>
              <a:ext uri="{FF2B5EF4-FFF2-40B4-BE49-F238E27FC236}">
                <a16:creationId xmlns:a16="http://schemas.microsoft.com/office/drawing/2014/main" id="{80230DC1-CDA4-4334-BB49-72481B774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716650"/>
              </p:ext>
            </p:extLst>
          </p:nvPr>
        </p:nvGraphicFramePr>
        <p:xfrm>
          <a:off x="6095999" y="4182949"/>
          <a:ext cx="5593815" cy="2430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5346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2FD50D0-1315-48C4-BB87-7646B049A0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83E95F-11F0-4EF3-B911-EC4A265F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4A5621C8-F0D7-4928-9BC5-B15B318AF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3F55EE6D-8E4E-47F0-B7BC-D45AECE43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C2EC5D6B-2D05-4DDF-9E09-8814EA49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F7890FC4-3706-4665-B92A-D37982414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29EAEC-4EE8-4823-BBB4-9012708C8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3192D17-CEE7-4D68-A538-7FAD6DB7AE05}"/>
              </a:ext>
            </a:extLst>
          </p:cNvPr>
          <p:cNvSpPr txBox="1">
            <a:spLocks/>
          </p:cNvSpPr>
          <p:nvPr/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u="sng">
                <a:solidFill>
                  <a:srgbClr val="FFFFFF"/>
                </a:solidFill>
              </a:rPr>
              <a:t>System functionality achieved</a:t>
            </a:r>
          </a:p>
        </p:txBody>
      </p:sp>
      <p:pic>
        <p:nvPicPr>
          <p:cNvPr id="13" name="Picture 12" descr="A picture containing text, wall, indoor, light&#10;&#10;Description automatically generated">
            <a:extLst>
              <a:ext uri="{FF2B5EF4-FFF2-40B4-BE49-F238E27FC236}">
                <a16:creationId xmlns:a16="http://schemas.microsoft.com/office/drawing/2014/main" id="{11ADD417-D89D-44C8-9A84-8AA9914C38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60" y="2448333"/>
            <a:ext cx="4866480" cy="3649862"/>
          </a:xfrm>
          <a:prstGeom prst="rect">
            <a:avLst/>
          </a:prstGeom>
        </p:spPr>
      </p:pic>
      <p:pic>
        <p:nvPicPr>
          <p:cNvPr id="4" name="arrive_1">
            <a:hlinkClick r:id="" action="ppaction://media"/>
            <a:extLst>
              <a:ext uri="{FF2B5EF4-FFF2-40B4-BE49-F238E27FC236}">
                <a16:creationId xmlns:a16="http://schemas.microsoft.com/office/drawing/2014/main" id="{D5EB4AA3-3A8A-4B4E-91B6-A7D68870BB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4301" y="2804984"/>
            <a:ext cx="5721613" cy="2778693"/>
          </a:xfrm>
        </p:spPr>
      </p:pic>
    </p:spTree>
    <p:extLst>
      <p:ext uri="{BB962C8B-B14F-4D97-AF65-F5344CB8AC3E}">
        <p14:creationId xmlns:p14="http://schemas.microsoft.com/office/powerpoint/2010/main" val="252077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186</Words>
  <Application>Microsoft Office PowerPoint</Application>
  <PresentationFormat>Widescreen</PresentationFormat>
  <Paragraphs>24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INDOOR POSITIONING WITH BLE BEACONS</vt:lpstr>
      <vt:lpstr>System Implementation</vt:lpstr>
      <vt:lpstr>Problems faced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PERSONALIED ROOM ENVIRONMENT CONTROLLER</dc:title>
  <dc:creator>Asanka</dc:creator>
  <cp:lastModifiedBy>Ransara Wijitharathna</cp:lastModifiedBy>
  <cp:revision>19</cp:revision>
  <dcterms:created xsi:type="dcterms:W3CDTF">2021-07-08T09:57:06Z</dcterms:created>
  <dcterms:modified xsi:type="dcterms:W3CDTF">2021-07-09T06:53:56Z</dcterms:modified>
</cp:coreProperties>
</file>